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93C46-BC58-431F-A4F3-BB7AAA004334}" type="datetimeFigureOut">
              <a:rPr lang="el-GR" smtClean="0"/>
              <a:t>28/3/2013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6689-526D-400F-9E0D-28A1DE6DB8F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93C46-BC58-431F-A4F3-BB7AAA004334}" type="datetimeFigureOut">
              <a:rPr lang="el-GR" smtClean="0"/>
              <a:t>28/3/2013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6689-526D-400F-9E0D-28A1DE6DB8F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93C46-BC58-431F-A4F3-BB7AAA004334}" type="datetimeFigureOut">
              <a:rPr lang="el-GR" smtClean="0"/>
              <a:t>28/3/2013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6689-526D-400F-9E0D-28A1DE6DB8F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93C46-BC58-431F-A4F3-BB7AAA004334}" type="datetimeFigureOut">
              <a:rPr lang="el-GR" smtClean="0"/>
              <a:t>28/3/2013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6689-526D-400F-9E0D-28A1DE6DB8F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93C46-BC58-431F-A4F3-BB7AAA004334}" type="datetimeFigureOut">
              <a:rPr lang="el-GR" smtClean="0"/>
              <a:t>28/3/2013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6689-526D-400F-9E0D-28A1DE6DB8F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93C46-BC58-431F-A4F3-BB7AAA004334}" type="datetimeFigureOut">
              <a:rPr lang="el-GR" smtClean="0"/>
              <a:t>28/3/2013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6689-526D-400F-9E0D-28A1DE6DB8F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93C46-BC58-431F-A4F3-BB7AAA004334}" type="datetimeFigureOut">
              <a:rPr lang="el-GR" smtClean="0"/>
              <a:t>28/3/2013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6689-526D-400F-9E0D-28A1DE6DB8F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93C46-BC58-431F-A4F3-BB7AAA004334}" type="datetimeFigureOut">
              <a:rPr lang="el-GR" smtClean="0"/>
              <a:t>28/3/2013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6689-526D-400F-9E0D-28A1DE6DB8F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93C46-BC58-431F-A4F3-BB7AAA004334}" type="datetimeFigureOut">
              <a:rPr lang="el-GR" smtClean="0"/>
              <a:t>28/3/2013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6689-526D-400F-9E0D-28A1DE6DB8F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93C46-BC58-431F-A4F3-BB7AAA004334}" type="datetimeFigureOut">
              <a:rPr lang="el-GR" smtClean="0"/>
              <a:t>28/3/2013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6689-526D-400F-9E0D-28A1DE6DB8F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93C46-BC58-431F-A4F3-BB7AAA004334}" type="datetimeFigureOut">
              <a:rPr lang="el-GR" smtClean="0"/>
              <a:t>28/3/2013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6689-526D-400F-9E0D-28A1DE6DB8F4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93C46-BC58-431F-A4F3-BB7AAA004334}" type="datetimeFigureOut">
              <a:rPr lang="el-GR" smtClean="0"/>
              <a:t>28/3/2013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D6689-526D-400F-9E0D-28A1DE6DB8F4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857255"/>
          </a:xfrm>
        </p:spPr>
        <p:txBody>
          <a:bodyPr>
            <a:normAutofit fontScale="90000"/>
          </a:bodyPr>
          <a:lstStyle/>
          <a:p>
            <a:r>
              <a:rPr lang="el-GR" sz="4000" dirty="0" smtClean="0"/>
              <a:t>Η εστία του </a:t>
            </a:r>
            <a:r>
              <a:rPr lang="en-US" sz="4000" dirty="0" smtClean="0"/>
              <a:t>Dr Larry </a:t>
            </a:r>
            <a:r>
              <a:rPr lang="en-US" sz="4000" dirty="0" err="1" smtClean="0"/>
              <a:t>Winiarski</a:t>
            </a:r>
            <a:r>
              <a:rPr lang="en-US" sz="4000" dirty="0" smtClean="0"/>
              <a:t> (1982)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-rocket stove-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06992" y="1500174"/>
            <a:ext cx="3571868" cy="5072098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l-GR" sz="2000" dirty="0" smtClean="0"/>
              <a:t>Μονωμένος, χαμηλής μάζας χώρος καύσης</a:t>
            </a:r>
          </a:p>
          <a:p>
            <a:pPr algn="l">
              <a:buFont typeface="Arial" pitchFamily="34" charset="0"/>
              <a:buChar char="•"/>
            </a:pPr>
            <a:r>
              <a:rPr lang="el-GR" sz="2000" dirty="0" smtClean="0"/>
              <a:t>Το εσωτερικό ράφι επιτρέπει στα κλαδιά να το τοποθετηθούν το ένα δίπλα στο άλλο ενώ μεταξύ τους διέρχεται αέρας</a:t>
            </a:r>
          </a:p>
          <a:p>
            <a:pPr algn="l">
              <a:buFont typeface="Arial" pitchFamily="34" charset="0"/>
              <a:buChar char="•"/>
            </a:pPr>
            <a:r>
              <a:rPr lang="el-GR" sz="2000" dirty="0" smtClean="0"/>
              <a:t>Μικρός όγκος αέρα οδηγείται κάτω από τα κλαδιά με μεγάλη ταχύτητα στο χώρο καύσης</a:t>
            </a:r>
          </a:p>
          <a:p>
            <a:pPr algn="l">
              <a:buFont typeface="Arial" pitchFamily="34" charset="0"/>
              <a:buChar char="•"/>
            </a:pPr>
            <a:r>
              <a:rPr lang="el-GR" sz="2000" dirty="0" smtClean="0"/>
              <a:t>Η ισχύς της εστίας ρυθμίζεται από το χρήστη ελέγχοντας την παροχή καυσίμου και όχι την παροχή του αέρα </a:t>
            </a:r>
            <a:endParaRPr lang="el-GR" sz="2000" dirty="0"/>
          </a:p>
        </p:txBody>
      </p:sp>
      <p:pic>
        <p:nvPicPr>
          <p:cNvPr id="5" name="4 - Εικόνα" descr="λειτουργία rs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4612" y="1571612"/>
            <a:ext cx="5393734" cy="4572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Βασική γεωμετρία της εστίας</a:t>
            </a:r>
            <a:endParaRPr lang="el-GR" sz="36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643050"/>
            <a:ext cx="5143536" cy="4477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Οι δέκα αρχές λειτουργίας της εστίας</a:t>
            </a:r>
            <a:endParaRPr lang="el-GR" sz="3600" dirty="0"/>
          </a:p>
        </p:txBody>
      </p:sp>
      <p:sp>
        <p:nvSpPr>
          <p:cNvPr id="5" name="4 - TextBox"/>
          <p:cNvSpPr txBox="1"/>
          <p:nvPr/>
        </p:nvSpPr>
        <p:spPr>
          <a:xfrm>
            <a:off x="428628" y="1714488"/>
            <a:ext cx="871540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000" b="1" dirty="0">
                <a:solidFill>
                  <a:schemeClr val="bg1">
                    <a:lumMod val="50000"/>
                  </a:schemeClr>
                </a:solidFill>
              </a:rPr>
              <a:t>1</a:t>
            </a:r>
            <a:r>
              <a:rPr lang="el-GR" sz="2800" b="1" dirty="0">
                <a:solidFill>
                  <a:schemeClr val="bg1">
                    <a:lumMod val="50000"/>
                  </a:schemeClr>
                </a:solidFill>
              </a:rPr>
              <a:t>  </a:t>
            </a:r>
            <a:r>
              <a:rPr lang="el-GR" sz="2800" dirty="0">
                <a:solidFill>
                  <a:schemeClr val="bg1">
                    <a:lumMod val="50000"/>
                  </a:schemeClr>
                </a:solidFill>
              </a:rPr>
              <a:t>μόνωση γύρω από τη φωτιά χρησιμοποιώντας ελαφριά και ταυτόχρονα </a:t>
            </a:r>
            <a:r>
              <a:rPr lang="el-GR" sz="2800" dirty="0" err="1">
                <a:solidFill>
                  <a:schemeClr val="bg1">
                    <a:lumMod val="50000"/>
                  </a:schemeClr>
                </a:solidFill>
              </a:rPr>
              <a:t>πυράντοχα</a:t>
            </a:r>
            <a:r>
              <a:rPr lang="el-GR" sz="2800" dirty="0">
                <a:solidFill>
                  <a:schemeClr val="bg1">
                    <a:lumMod val="50000"/>
                  </a:schemeClr>
                </a:solidFill>
              </a:rPr>
              <a:t> υλικά. </a:t>
            </a:r>
            <a:endParaRPr lang="el-GR" sz="28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l-GR" sz="4000" b="1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l-GR" sz="2800" b="1" dirty="0">
                <a:solidFill>
                  <a:schemeClr val="bg1">
                    <a:lumMod val="50000"/>
                  </a:schemeClr>
                </a:solidFill>
              </a:rPr>
              <a:t>  </a:t>
            </a:r>
            <a:r>
              <a:rPr lang="el-GR" sz="2800" dirty="0">
                <a:solidFill>
                  <a:schemeClr val="bg1">
                    <a:lumMod val="50000"/>
                  </a:schemeClr>
                </a:solidFill>
              </a:rPr>
              <a:t>τοποθέτηση μιας μονωμένης και κοντής καμινάδας ακριβώς πάνω από τη φωτιά προκειμένου να καίγονται τα καυσαέρια και να αυξάνεται το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draft</a:t>
            </a:r>
            <a:r>
              <a:rPr lang="el-GR" sz="2800" dirty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l-GR" sz="28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l-GR" sz="4000" b="1" dirty="0">
                <a:solidFill>
                  <a:schemeClr val="bg1">
                    <a:lumMod val="50000"/>
                  </a:schemeClr>
                </a:solidFill>
              </a:rPr>
              <a:t>3 </a:t>
            </a:r>
            <a:r>
              <a:rPr lang="el-GR" sz="2800" dirty="0">
                <a:solidFill>
                  <a:schemeClr val="bg1">
                    <a:lumMod val="50000"/>
                  </a:schemeClr>
                </a:solidFill>
              </a:rPr>
              <a:t>μόνο οι άκρες των κλαδιών θερμαίνονται και αναφλέγονται καθώς πλησιάζουν τη φωτιά, δημιουργείται φλόγα και όχι καπνός.</a:t>
            </a:r>
            <a:endParaRPr lang="el-GR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Οι δέκα αρχές λειτουργίας της εστίας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4000" b="1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el-GR" sz="28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l-GR" sz="2800" b="1" dirty="0">
                <a:solidFill>
                  <a:schemeClr val="bg1">
                    <a:lumMod val="50000"/>
                  </a:schemeClr>
                </a:solidFill>
              </a:rPr>
              <a:t>  </a:t>
            </a:r>
            <a:r>
              <a:rPr lang="el-GR" sz="2800" dirty="0">
                <a:solidFill>
                  <a:schemeClr val="bg1">
                    <a:lumMod val="50000"/>
                  </a:schemeClr>
                </a:solidFill>
              </a:rPr>
              <a:t>η ένταση της φλόγας ελέγχεται από τον αριθμό των κλαδιών που ωθούνται στη φωτιά</a:t>
            </a:r>
            <a:r>
              <a:rPr lang="el-GR" sz="2800" dirty="0" smtClean="0">
                <a:solidFill>
                  <a:schemeClr val="bg1">
                    <a:lumMod val="50000"/>
                  </a:schemeClr>
                </a:solidFill>
              </a:rPr>
              <a:t>. </a:t>
            </a:r>
            <a:endParaRPr lang="el-GR" sz="28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l-GR" sz="4000" b="1" dirty="0">
                <a:solidFill>
                  <a:schemeClr val="bg1">
                    <a:lumMod val="50000"/>
                  </a:schemeClr>
                </a:solidFill>
              </a:rPr>
              <a:t>5</a:t>
            </a:r>
            <a:r>
              <a:rPr lang="el-GR" sz="2800" dirty="0">
                <a:solidFill>
                  <a:schemeClr val="bg1">
                    <a:lumMod val="50000"/>
                  </a:schemeClr>
                </a:solidFill>
              </a:rPr>
              <a:t>   εξασφάλιση αβίαστης εισόδου αέρα κάτω από τη φωτιά και ταυτόχρονος περιορισμός εισόδου κρύου αέρα πάνω από αυτήν.</a:t>
            </a:r>
            <a:endParaRPr lang="el-GR" sz="28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l-GR" sz="4000" b="1" dirty="0">
                <a:solidFill>
                  <a:schemeClr val="bg1">
                    <a:lumMod val="50000"/>
                  </a:schemeClr>
                </a:solidFill>
              </a:rPr>
              <a:t>6</a:t>
            </a:r>
            <a:r>
              <a:rPr lang="el-GR" sz="2800" dirty="0">
                <a:solidFill>
                  <a:schemeClr val="bg1">
                    <a:lumMod val="50000"/>
                  </a:schemeClr>
                </a:solidFill>
              </a:rPr>
              <a:t>   περιορισμένη είσοδος αέρα θα έχει σαν αποτέλεσμα καπνό και ατελή καύση των κλαδιών.</a:t>
            </a:r>
            <a:r>
              <a:rPr lang="el-GR" sz="2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endParaRPr lang="el-GR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Οι δέκα αρχές λειτουργίας της εστίας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4000" b="1" dirty="0">
                <a:solidFill>
                  <a:schemeClr val="bg1">
                    <a:lumMod val="50000"/>
                  </a:schemeClr>
                </a:solidFill>
              </a:rPr>
              <a:t>7</a:t>
            </a:r>
            <a:r>
              <a:rPr lang="el-GR" sz="2800" dirty="0">
                <a:solidFill>
                  <a:schemeClr val="bg1">
                    <a:lumMod val="50000"/>
                  </a:schemeClr>
                </a:solidFill>
              </a:rPr>
              <a:t>    το άνοιγμα τροφοδοσίας , ο χώρος καύσης και η καμινάδα έχουν το ίδιο μέγεθος  επιφάνειας.</a:t>
            </a:r>
            <a:r>
              <a:rPr lang="el-GR" sz="28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r>
              <a:rPr lang="el-GR" sz="4000" b="1" dirty="0">
                <a:solidFill>
                  <a:schemeClr val="bg1">
                    <a:lumMod val="50000"/>
                  </a:schemeClr>
                </a:solidFill>
              </a:rPr>
              <a:t>8</a:t>
            </a:r>
            <a:r>
              <a:rPr lang="el-GR" sz="2800" dirty="0">
                <a:solidFill>
                  <a:schemeClr val="bg1">
                    <a:lumMod val="50000"/>
                  </a:schemeClr>
                </a:solidFill>
              </a:rPr>
              <a:t>   τοποθέτηση ραφιού κάτω από τα ξύλα.</a:t>
            </a:r>
            <a:endParaRPr lang="el-GR" sz="28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l-GR" sz="4000" b="1" dirty="0">
                <a:solidFill>
                  <a:schemeClr val="bg1">
                    <a:lumMod val="50000"/>
                  </a:schemeClr>
                </a:solidFill>
              </a:rPr>
              <a:t>9</a:t>
            </a:r>
            <a:r>
              <a:rPr lang="el-GR" sz="2800" dirty="0">
                <a:solidFill>
                  <a:schemeClr val="bg1">
                    <a:lumMod val="50000"/>
                  </a:schemeClr>
                </a:solidFill>
              </a:rPr>
              <a:t>   </a:t>
            </a:r>
            <a:r>
              <a:rPr lang="el-GR" sz="2800" dirty="0" smtClean="0">
                <a:solidFill>
                  <a:schemeClr val="bg1">
                    <a:lumMod val="50000"/>
                  </a:schemeClr>
                </a:solidFill>
              </a:rPr>
              <a:t>μόνωση </a:t>
            </a:r>
            <a:r>
              <a:rPr lang="el-GR" sz="2800" dirty="0">
                <a:solidFill>
                  <a:schemeClr val="bg1">
                    <a:lumMod val="50000"/>
                  </a:schemeClr>
                </a:solidFill>
              </a:rPr>
              <a:t>της διαδρομής της φλόγας από την είσοδο της εστίας έως την έξοδο της καμινάδας.</a:t>
            </a:r>
            <a:endParaRPr lang="el-GR" sz="28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l-GR" sz="3600" b="1" dirty="0">
                <a:solidFill>
                  <a:schemeClr val="bg1">
                    <a:lumMod val="50000"/>
                  </a:schemeClr>
                </a:solidFill>
              </a:rPr>
              <a:t>10</a:t>
            </a:r>
            <a:r>
              <a:rPr lang="el-GR" sz="2800" dirty="0">
                <a:solidFill>
                  <a:schemeClr val="bg1">
                    <a:lumMod val="50000"/>
                  </a:schemeClr>
                </a:solidFill>
              </a:rPr>
              <a:t>  η μεταφορά της θερμότητας στη βάση του μαγειρικού σκεύους μεγιστοποιείται με κατάλληλα υπολογισμένα κενά.</a:t>
            </a:r>
            <a:endParaRPr lang="el-GR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ε</a:t>
            </a:r>
            <a:r>
              <a:rPr lang="el-GR" sz="3600" dirty="0" smtClean="0"/>
              <a:t>φαρμογές – παραλλαγές - χρήσεις</a:t>
            </a:r>
            <a:endParaRPr lang="el-GR" sz="3600" dirty="0"/>
          </a:p>
        </p:txBody>
      </p:sp>
      <p:pic>
        <p:nvPicPr>
          <p:cNvPr id="4" name="3 - Εικόνα" descr="28357d4acb82a56d95e5ac39a0d66e2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1736" y="1285860"/>
            <a:ext cx="3486168" cy="4430339"/>
          </a:xfrm>
          <a:prstGeom prst="rect">
            <a:avLst/>
          </a:prstGeom>
        </p:spPr>
      </p:pic>
      <p:sp>
        <p:nvSpPr>
          <p:cNvPr id="5" name="4 - TextBox"/>
          <p:cNvSpPr txBox="1"/>
          <p:nvPr/>
        </p:nvSpPr>
        <p:spPr>
          <a:xfrm>
            <a:off x="2786050" y="5845750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Μαγείρεμα σε εσωτερικό χώρο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ε</a:t>
            </a:r>
            <a:r>
              <a:rPr lang="el-GR" sz="3600" dirty="0" smtClean="0"/>
              <a:t>φαρμογές – παραλλαγές - χρήσεις</a:t>
            </a:r>
            <a:endParaRPr lang="el-GR" sz="3600" dirty="0"/>
          </a:p>
        </p:txBody>
      </p:sp>
      <p:sp>
        <p:nvSpPr>
          <p:cNvPr id="5" name="4 - TextBox"/>
          <p:cNvSpPr txBox="1"/>
          <p:nvPr/>
        </p:nvSpPr>
        <p:spPr>
          <a:xfrm>
            <a:off x="3500430" y="5715016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Θέρμανση χώρου</a:t>
            </a:r>
            <a:endParaRPr lang="el-GR" dirty="0"/>
          </a:p>
        </p:txBody>
      </p:sp>
      <p:pic>
        <p:nvPicPr>
          <p:cNvPr id="6" name="5 - Εικόνα" descr="d523d40e8da187f235db7a6adad680e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4982" y="1535894"/>
            <a:ext cx="5095910" cy="382193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ε</a:t>
            </a:r>
            <a:r>
              <a:rPr lang="el-GR" sz="3600" dirty="0" smtClean="0"/>
              <a:t>φαρμογές – παραλλαγές - χρήσεις</a:t>
            </a:r>
            <a:endParaRPr lang="el-GR" sz="3600" dirty="0"/>
          </a:p>
        </p:txBody>
      </p:sp>
      <p:sp>
        <p:nvSpPr>
          <p:cNvPr id="5" name="4 - TextBox"/>
          <p:cNvSpPr txBox="1"/>
          <p:nvPr/>
        </p:nvSpPr>
        <p:spPr>
          <a:xfrm>
            <a:off x="5500694" y="5643578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Ζέσταμα νερού</a:t>
            </a:r>
            <a:endParaRPr lang="el-GR" dirty="0"/>
          </a:p>
        </p:txBody>
      </p:sp>
      <p:pic>
        <p:nvPicPr>
          <p:cNvPr id="2050" name="Picture 2" descr="http://upload.wikimedia.org/wikipedia/commons/c/c2/Rocket_stove_water_heat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1142984"/>
            <a:ext cx="3933825" cy="5248275"/>
          </a:xfrm>
          <a:prstGeom prst="rect">
            <a:avLst/>
          </a:prstGeom>
          <a:noFill/>
        </p:spPr>
      </p:pic>
      <p:pic>
        <p:nvPicPr>
          <p:cNvPr id="7" name="6 - Εικόνα" descr="imagesCAYKPFZ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1714488"/>
            <a:ext cx="2839073" cy="261938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/>
              <a:t>ε</a:t>
            </a:r>
            <a:r>
              <a:rPr lang="el-GR" sz="3600" dirty="0" smtClean="0"/>
              <a:t>φαρμογές – παραλλαγές - χρήσεις</a:t>
            </a:r>
            <a:endParaRPr lang="el-GR" sz="3600" dirty="0"/>
          </a:p>
        </p:txBody>
      </p:sp>
      <p:sp>
        <p:nvSpPr>
          <p:cNvPr id="5" name="4 - TextBox"/>
          <p:cNvSpPr txBox="1"/>
          <p:nvPr/>
        </p:nvSpPr>
        <p:spPr>
          <a:xfrm>
            <a:off x="3428992" y="6072206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φούρνος</a:t>
            </a:r>
            <a:endParaRPr lang="el-GR" dirty="0"/>
          </a:p>
        </p:txBody>
      </p:sp>
      <p:pic>
        <p:nvPicPr>
          <p:cNvPr id="6" name="Picture 3080" descr="E:\SOuthern Africa\Lesotho\breadoven april 05\S3000103.JPG"/>
          <p:cNvPicPr>
            <a:picLocks noChangeAspect="1" noChangeArrowheads="1"/>
          </p:cNvPicPr>
          <p:nvPr/>
        </p:nvPicPr>
        <p:blipFill>
          <a:blip r:embed="rId2"/>
          <a:srcRect b="5556"/>
          <a:stretch>
            <a:fillRect/>
          </a:stretch>
        </p:blipFill>
        <p:spPr>
          <a:xfrm>
            <a:off x="827160" y="1500174"/>
            <a:ext cx="3267075" cy="4114800"/>
          </a:xfrm>
          <a:prstGeom prst="rect">
            <a:avLst/>
          </a:prstGeom>
          <a:noFill/>
          <a:ln/>
        </p:spPr>
      </p:pic>
      <p:sp>
        <p:nvSpPr>
          <p:cNvPr id="22530" name="AutoShape 2" descr="data:image/jpeg;base64,/9j/4AAQSkZJRgABAQAAAQABAAD/2wCEAAkGBhISERQUExQWFBIVGBUYFxYWFRcYFRgWFRghGBkYFRgXGykeGx0jGRcYHy8gIycqLS0tFR8xNTAqNSYsLCkBCQoKDgwOGg8PGikkHCQuLCwsNSw1LCwsLCwpLCksKS00NS0xKSwtLC8vLCwsLCwuKSwwLCkpLCwtLiwsKSksKf/AABEIAOcA2gMBIgACEQEDEQH/xAAbAAABBQEBAAAAAAAAAAAAAAAAAQQFBgcDAv/EAE0QAAIBAgMDBQsJBAgFBQAAAAECAwARBBIhBRMxBiIyQVEUI1JTYXFykZKx0hUWFzM1QoGy0WKTofAkQ1VzgqTB0wclNERUY5Wz4fH/xAAYAQEBAQEBAAAAAAAAAAAAAAAAAQIDBP/EAB4RAQACAgIDAQAAAAAAAAAAAAABEQIxEiEDQfBh/9oADAMBAAIRAxEAPwC78j+R2DmwUMkkIZ2U3OZxwYjgGsNAKmfmDgPED25PipeQP2fh/RP52qwUFe+YOA8QPbk+Kj5g4DxA9uT4qsNFBXvmDgPED25Pio+YOA8QPbk+KrDRQV75g4DxA9uT4qPmDgPED25Piqw0UFe+YOA8QPbk+Kj5g4DxA9uT4qsNFBXvmDgPED25Pio+YOA8QPbk+KrDRQV75g4DxA9uT4qPmDgPED25Piqw0UFe+YOA8QPbk+Kj5g4DxA9uT4qsNFBXvmDgPED25PirxNyH2cilmhVVHEl3AHnJep3FTMoGRC7HQa2UeVm6h5gT5K4w7PuQ8p3jjhpZE9Beo/tG546gaUEBByU2azBThyhPRzmVc47Vu38OPXa1O/mDgPED25Piqdnw6upVgGU8QRpTTLLFwvLH2E99UeQnpjz87ysdKCN+YOA8QPbk+Kj5g4DxA9uT4qsNFBXvmDgPED25Pio+YOA8QPbk+KrDRQV75g4DxA9uT4qPmDgPED25Piqw0UFebkDgPED25PirKoIwVUkC9h1DsrdW4VhmG6C+iPdQapyB+z8P6J/O1WCq/wAgfs/D+ifztVgoCiiigKKKKAooooCiiigKKKKAoopntHAtKFyyvFY3ulrn16eu41Ol7EA8oqHj2LMrKe65iARdWWIhhcXBsgI0uOPX5BT2TCOSSJnUdgWOw9aXoDax7xL/AHcn5TTsVAQ7JxEUOI3uKkxOZZcqtHGuUEEhV3a5m0IGpPmFTcMyuoZSGU8CDcHzEUHSmmIPfovNJ7hXqXaMatlLjMOKjnMPOq3IpscajzxhWBYCQleDAWGpU628tqCSooooCiiigKKKKBG4VhmG6C+iPdW5twrDMN0F9Ee6g1TkD9n4f0T+dqsFV/kD9n4f0T+dqsFAUUUUBRRRQFFJmFIXFB6opM1LQFFFFAUUUUBRRRQeZJAoJJAABJJNgAOJJPConfYV+eEzhtc6Quyt5c6pZh5bmne23thpj2RSH1Ia9vsuFiSYoySbklFJJ8pIoI+OTBMLxhW8sKMSLdRMQupv1Gnmz1guTEFzDRtOeL9TX5w4dfZTiGdCWReKEAjsuoYD1EU2xTAYiHTUrLr12AXTzXt6qLMVs/oooogooooCiiigRuFYZhugvoj3VubcKwzDdBfRHuoNU5A/Z+H9E/narBVf5A/Z+H9E/narBQFFFFBG43b8UT7ts5bTRY3biCQLqLXspNuwV6wW3IpXyKJA1iefE6AgWBsWUA9IfyKaTxSnEkoEIQoxzOynWN0sLI3h3v5OFM9pbdeKZGkWJVXOpG+1e4jayZ1QZgDe1zfKRpe4B/i+TeDaVZHhUylwQ2ty63kB0PEZSdezzVzHInA3J7njubcAeo5h16ak+uiblFhXMDLiIipcm+8QaGJ+IJuOPXT35fw3j4f3qfrQNX5HYIqFMCFVBABvoCcx6+ttamALcKY/L2G8fD+9T9aPl7DePh/ep+tA/oqC2niMHOBmxKqVvZo8QqMLix1VvJTQYfB/+dJwcWONJvnGW+rcRxBHA0FooqpYjCYUi/d8ptchRjQNeIF79vb2CpLZO28IseUYlSVJzb2dWkBOvOJbXyEEi3DSgm6KYfL2G8fD+9T9aPl7DePh/ep+tAbf/wClxH91L+Q0+vUHtzbmHOGnAniJMUoAEqXJKHhrT/asd1TUi0sJ067SDQ+Q0lcYuadMMoDymwBLLc9tkHGm+M/6nD+jN7lrrteDNBMLlcyPqtr9HiNONNdqYpI8Rh2d1RbTC7MFF7Lpcn+bVIay7i/uqS9FMPl7DePh/ep+tKu3cMSAJ4iToO+pxP41WD6iiigKKKKBG4VhmG6C+iPdW5twrDMN0F9Ee6g1TkD9n4f0T+dqsFV/kD9n4f0T+dqcPynjDlGjnDC+ggdgQDa4ZAV/jegmKKhhyrhsrZZgrXsdxL1MVNxluNQePEa0mD5VwyuEVZgSQOdBKov5ytgB2nSga7QnRcVZpTHcoGAkyc3dSG518IKL+YVF8oJYg8e4Zp2JfOqy7wjRBmIzEDQAcDx4G5vPyY10xDqqBs5jW5fLY5GbhlOlkOvlFQ3KOOXOhkRQrMzCzM/BUXUALbgdcw/DiArOK2o4aMmGTR7HnC98hJ5pkLHSQG+X71tS3fJdMPPlVt1YMFYXnQEgi99Zr9Q4EcB1gFK3j4JRKClt1vWEqFdcggAYjOAVF3jvZ1JuOFrJofJeDRsxD82OxIGi86yjyCi11atyLKtgY+rqkDDs+5Jbh/NubXlJZGfLuzmsDq9hwN+cz5eJbjc8dbkl9D7mTwV9Qo7mTwV9QqLFKGuHn8WOB/7hOzT+u7QOzqsRZch3LN4sfv4+y3jf/ryW5tX3uZPBX1CjuZPBX1Cqyzx3l8Wb3b756/LvL8S3Wevjcl2WN2S2LVWyujRsWjcTCN0cDQgO4B1A0K2N7dmTT+5k8FfUKO5k8FfUKjXVKF3LPqMg6x9fFr1cN5YaX0AHZw5tejBP4scT/wBxH16+Ov1niT19ZJa99zp4K+oUdzp4K+oVWWcYkSsjKIzcqw6Z0J8z+QdvV2LkvUW0oJ0BD2AZTzgUN1Obg4B6qe9zJ4K+oUvcyeCvqFRq49bcZsTEylTItiCOkvWLVXOU20VkdBEc7Rls4uV6VrEMWUNqp4E9XDpC09zJ4K+oUdzJ4K+oUImPagQxykjvY0tfvyDTgeMljoTxB9V1bhj45QhzIBcH+uRuALnTesTpfzntJudG7mTwV9QqG5UQKIdFHCXqHiXqsynaKi4uU2FeSSJJVklitvEjvIyk3sGCA2PNPm67UuMfEuqmALGQTcTC9xbQ2jN+3rB9xCTopvgRLkG+KGTW+7DBeOlsxJ4WpxQI3CsMw3QX0R7q3NuFYZhugvoj3UGqcgfs/D+ifztVgqv8gfs/D+ifztVgoCmuIwRY5ldkftBup8jIeafOLHyinVFBWZc2/cys65MhDw5St8jLmZGVnXRiPvKO2o3bEmeRCJWnUM2S2RhYqhuu6yk6m17nzVLY7D5sVfcb3KyEm0Wg3Ui274wPFgarnLHZEc8kW7jlwsiOSzxpDziApCyBWIdbNqGBHuoIpgVM7LpZhnSzAZREti12ccHJUFSDuydQCH0Hk/Hl/GKA+sMaz1IbPKVuJQw0yqrHvS9BAcxYhn1VgRlF+dkYX/k3ilcEqdFjhQ+kgYGi90nKK5wYlXGZGDLrqDcaaGulEFFFFAVBtyRiLM28xALFjZcRIACzFiVANhqf4CpyighG5KxnLeXEXAQFhMys2VQvPKWvewJ/hanOzdhJAzMrzMTcWkmkdRc35qsbDz08jxiMmcMpTU5gbrYcda9xTKyhlIZTqCDcEeQ0HuiiigKKKKAqE5WLeAjhdZhpx+ofhUzJIFBLEAAEkk2AA1JJqE5TzqcPmBBXLMb9Vtw+tBywezlw+KRIycro5YHLYlTpooHaf5JqxVA93Ry4yLdur2SS+Ug2vbjap6gKKKKBG4VhmG6C+iPdW5twrDMN0F9Ee6g1TkD9n4f0T+dqsFV/kD9n4f0T+dqsFAUUUUEHO8oxJCOFDsim6ZuETvcG48EConlLg2R42Zw2YsTzEABAQXu5twXtHnHVJY0wDEPvYd6xCBTuRIbhGawNtDYMbfrVd2xNGkqskEkRZjlyxiJiMqCwIF+kOA69aCHKqTKODXNjewYCMEKbd6AyiYEsOBI0GdRdtgyut8sefmRXOYDW7dtZ7NtNGeRGV82YFGyhmzZEK3ZSHsCgsq8d4ulwma3tyhxEUaNhsFJiGKQKVY7kWCNdgxVrm5XTy8aLfST29gsWdcOinOQzq2IaGzhctiyISRYLoLdE8CQysG2btLIvMjYgnvRxswsOo71Ybt1mxAsctrAENFRf8S9pNK0a7HYlQGLd097sdBZ9zYm4Og7D2U8blvtTq2QToP8AugNbaj6ntojs2ytpMpuFzWULfGyhlsLGxSGzdoLalulcaV6i2ZtMsScqHXvndbs2rZvqhDuxbRQOFr3BNsvCPlvtQnXZJAsde6gdbGw+p6zYeS9ePnxtX+yP82P9mg7wbN2pc82OO4bnd2zSA6aBlMYIF9LqcwFgDe7M5wGB2gC6PGgjcBCRi3kst7GQB4gc+UnQWBNtBwDD58bUt9kG/Z3UOHn3NJ8+Nq/2R/mx/s0FzkmkU2WLMotYh1H8DUBtrZ2NzjcIrxXdirYl4bF+cehG1yHzcbiznQEA1GfPjav9kf5sf7NKOW+1Nf8AlB8n9KGpv/c6aX9VB2bZW0wimySPl1BxsyCM3JAXLFd11tdjnIUc4G7V0+TdpdIhc4PHuuQEj0BDu+3TgSqm3SV2fz42r/ZH+bH+zXt+W+1LC2ySSRqO6gLG50B3Oulj+NB1i2VtNsxbLG1jZlxkjF9CLZWhKpfQ31IJNjawXph9n7SPSjjjWwuoxszK7XBILGHMg7MupF8xOlmi8uNq3F9kEDr/AKWP9mk+fG1f7I/zY/2aCW2bhcaTkmiRYmdScuJaXKqc6wzxgnMQARoAvablmXLLlOsbjDSRSKXWXJIQNyw3Lg88aAi/Rax9YrgvLjanXsg/hih/rFTbEcrcXOTDNs94Du5SMsyzOS0bqo3YVSAedzuHNtQaBFAg1VVB7QBwPlFdar2ExcbyhI458MzBmBKBYjltcFSStze+gBNjrUn3TKnTQOvhRcfxjY39ksfJQPqKiMbyniifIyzXte6wSMOAPELodeB6wak4Jg6hhcBgCLgg666g6g+Sg9twrDMN0F9Ee6tzbhWGYboL6I91BqnIH7Pw/on87VYKr/IH7Pw/on87VYKAooooIWbCSPiWKOi5DG1mjLXJjdeIkXSz9nVUVtpMRJKqm0mQtpGmTQqhJbO7gjnWtlP+hcbUnRcVZjLclLrEZtU3b8REbdPLqfJXvApG2JGRnU5JMwLzFv6u2ZpDYG1ujrbrtQVaTZWJLSxmCRwWzABo2IJjALEFgt7oAA1umxu1yV87KkkhCRvNLG4EYMEhYqdLGySxkML9aELppbW2mRRBRZQAOwV4xWCjlXLIiuvGzAEXHA2PX5aCm4flGQ2eQagWzYeRwLdV4Jhk4DjcmpzAbZixF4xOMxGgsYpx2HK2p4HUC2h4602xnI88YJpE/Yd2kj/Ak5117GI8mgtBbR2fKgKzxMY9OdnMsJsLXPNuvAasFH8MkprlK6xpLGAL74AcTZZD5TayE+zSMsquWBzxkDvZADqevK3Bh+yfLzuqqZgMZMiq0ErZCOaGLTQnQEZQyA21tZHHEWBOXeTGG5XSr9dDm0vmhzE9tzG4BAy66FuBsSNSpef5H33pMGZs29Ri0dsrx25ykfeUcQQOKW1FiNRZnMkzWBjCMpF7lyOPC1kN71wwW2oZTZHGfXmMCkmmhujgN/CjH4VcigXUb2JubprvQx/Anj5zTR1lMQ6b2bwI/wB63+1SpJLcXSMDrtIxNvIN2L+uo+aeTutbHvQBUi56Ry2NuH3xrx08pp48f9JVrn6pxbq0dTfz61LWfHVXPq3nFyNIckb5FUjeP5BqUUngxHFvujy8FllklW0JyDxrLfTr3anpafeOmoPO4V1lnihQZiqL1XNr+brJ/jUTiOVo/qo3b9pwY084zDMfUBxNwASLRyrUJZjJ0VHC3Pc3v5Qq8fxy0wxGOTD5t5iM0ja5X5xC3AskUYBtcgX1OouagMTtPEy2DsQD92ISR/eItfIXPC2l72PN4qrLBRM11hVnN+cI3IAJe5zsVyA6k84g26mv31TPI/xvKHe2Ck2uDd3eNfJzIBmZeOjP1cKb4fHOcQsudWkCOQCLqFRHIVVVV6ydc19evSpXBclZWsZZWT9mORmPkvI3DXsHZrpXZ9m4WKWQMrW3Udz31iVzSXzsLkjTrPVSknKZPnjk7ohLspFpBzUK8QOsueypWoRN33TDkz8Jb5hLbgPD0qbqoKKKKBG4VhmG6C+iPdW5twrDMN0F9Ee6g0nkhtWKDZ2GMrrGCrWLGw0c9fAceupVuVeEFrzxjMMy68RwuO0e+mnIEf8AL8P6J/O1WDLQRi8psKVLb5LLxN+Gttfxry/KHDsyouIRWe2XUEsGOUZCdCcwt1+apXKKRUA4ACghN68WIZY0Vt4Y1JaRg1xG7XPMa+idvXXXDRSjFXcIA6yEZXZjoI1sboOy/wCNcMXuO6X3suRhuyg3zR65WFwAwubFh/8AledmyxnFkLIZAFewMhcZbREkXJ+8Tr+FBYaKQGloCkpaKCt8pOTkTLnjQJMzxAspKZg8oVg+UENdXcXYG2c1G4zk2VuApvu5HB7pYgZLC9txx5wN+0X41PcqHAg6WXvuGuQbG3dEYY3HDQ8fLTXaAwuRzvzmEclv6S3AjXTP2haCj7VTPCg152fWOJpH+pLXjRjkLaJop10A0K5rRydxBRMXmZnjhKuq70yEBMzWuXcqTkAydWlhrVZ2tHeKO6uSS+mbdEkwvoJZSyqSSbMb6k8DcvYtjzAptAoysQpHMVBY5ZLA5FGY6jnddx2VJ03hF5RBw00hzG/ODBySBc/UkC1uGdSO2wqSxuN3mF7oTMhaPm30IDsO21jp2iuDRkzvppzB+O/Un+FvVXvEC2zRc8IowSbdVuN9PXWMdvT5pjh19cKQgtMoJLFo5WLT5hOSJQouokZgoTQN94anS5qe2ZsN5g7AAES2vvZY9FysRYxlr3vqTcHsIFoSFhv0Ucd1MSgKyuAcSCGaWHJdSbEIb5dNAbMJ/ZLRqj3kaNt+oK7xk5pCA83NoLdfZ2cB0eN2wWwY+6t1JHdRFnymVnRrvl5ylFBtbgbjhwyirbHGFACgADgALAeYCobApD3XeN87bkhjvTIQA4y8WNtS3n/CpugKiMfHK0kqIEOaFASzstrmQcAhv6xT3HTOMgTKC7ZbsCQLKzcARfo249dR+J2RO7M2+VWKhRlWVbWLEGyzAE87r7KDo0kpxEIdUUWktldmPAdRQdtS1RWF2Q6yq7SZsoYAd9PSt4crDq7KlaAooooEbhWGYboL6I91bm3CsMw3QX0R7qDVOQP2fh/RP52qwVX+QP2fh/RP52qwUBRRRQQk8cpxJMaqQjIxzOV4xulgAh8IG/krph8XI2JCsirkWQXDlrk7tuBQdRptjHIxVhK0eZkUgFBcbqRr85SeKj1U4w+GVcSpErOWSQm7IeG7F+ao6gBQTFFFFAV5J4gcf56qVvJRQR235ykQYC53uHAF7XLToo1/GuG0hPZn3a2WKZfrTfnZTfofsH1132/EGhAJKje4c3uNLTIRx04gUy2lLoy90mximJ1h4rlA+5+0aCibUULFGSIrDeZt4smS24e+8WI58uhuAg0B00IjtmwhJ/TN5vAeYRvC55t36GfUJxsOPGqrj0O7hsJOLWMUEbv9Q1t2oazHokC5But7jLmsfJmAAY4BVW/g3vez6sDI9n7VBFtO2pLWO4TUj/0h1680RHmzKx/K1GOB7g0uTkS1r3vccLa+rWvUkS92by/CEHyXDNYn/C7evzUm1U/oBBF7Rpf8LX6x5esecVmNuvkrjFfiiojNKht3vdzgZRMMPm7oUHKs1iJL9I8Ce2+VrVycxTRxvlRWUzWuJLasqDhd+3jmP48TScTDC5V23lwUXOiMk9jiOcjImJCiHLa78ctzfrrrhGCtlDyj6pmXfYncA53zNHJ3ZmeWyrdWNhZOFyTtwaDh4n7uLuFUGDKAGzdGS5vzRbpCpq9ZNBijdCZsTltGAxkxG+YnOXE6d15Y00jN1sb9lhf1BjXsM00+aybwCfElFO6JbuZjjLy8+3T/AIcKDTMZ04f7w/8AxPTus15L4l2xGEvJiX1vzzKzMO5GucUjzukTZzwVRzso0vatKoCovaG3DExHc+IkAtzo0Dg9uma+l+zttwpdtcoIsNug575O4ihTW7yEEgXA5o01Y6C4p3g8OVXnNmdjdj1XPUo6lGgA8mtzckGeB27vXCbjEJcE5pIiiC3USTxPZUpSWpaBG4VhmG6C+iPdW5twrDMN0F9Ee6g1TkD9n4f0T+dqsFV/kD9n4f0T+dqsFAUUUUEFiJ1XEuDCZS27UECI65Ga3PcHgpPZSbPhtiidyYgyuQSItQBELcxyeINdZMEz4h2EhTIYyBlBucjLrfyOdPNRhjJ3TZ3zBVkA5gHERtc2PlNBMClopM3V1/z+tAtJQvl40tBFcpYi0AAXMd7hjbTW2IjJHONuA6647RxC5HXuZrmOQjSG1lAB/rP2hXflG7CEFTZt7hgDa9s2IQcOvjXLaOz5cjvvjcRyD6tbWYAn8ooM+2r9VH1m7/10UbE7l7ASNqhvfnEm2Ym97l7NyWxsUb4k5s4Z415kIHOOfmndLZvTPG4A1sKrG1JlEUZLR2GckSJmjAED33ixoHK2GoCi4FraWiuPJWBmfFLKrENk0kYuCpL9G6iycbKdePbQcXkkUlCzm5IUjCykmMpkC2zBgQoFzYi4voDlDttuzW5qyk9gwUoC+beSLf3VM/JUfYwHkkf4qi3mwzQSywxRymNpIyGAvvInMbKxKlhZgeo6ai96lNTlM7INrzgdGX8cKb/wlFKnKDiXlWO3He4aaMD/ABs+U/gar7coiAHGGgSMsqCVJcQgMjS7oRjJhg989hqMuvGvacpcYW3YQiQCNmj3xLxpIzKHZmwZBHe24MW0qsrC3KJV4z4Q9es4TTt1zV5HKpDwaFvKkruPWsRFV2PlTiWyEgGOTJupN64WRnDHKuXBBwQFBJOUc4WPGvOH5TTPmHc9njKiZDi8VmgLRb3vhWGzWBA5hbVuzWgsT8qDwSPePYkKm9PrJhCr/iIrjJj5wM0sUvZYSxQoPNd7n8SfIBwqBi5TMVjIw8bCaxgvicWd/eEzd7zQac0H6zL0fNUtsnapffkYfDpJAFLgGQsCyZ8rM0K65bcLjnDXqoPUpvIsmSMuoIVmx3OUNYsBzTa5UXsdcorp3bJ2J/7gfgqYWVxIiukdnzare4Ki/WKfbodg9VBX8FJLKWC80oUuRimkWxN+pLHQHQ9oqxUgUDhS0CNwrDMN0F9Ee6tzbhWGYboL6I91BqnIH7Pw/on87VYKr/IH7Pw/on87VYKAooooK3tHCq2Ku0G9ylCxyI1l3Ugtzv2ipt+Nd8CIe6QI4d0wSQMd2qX1jIF146EGkxWKdcSQjxqHKKc6FjpG73FpF8C3CvUCsmJDNLG+dZDZVyajdrxMjdQoJs+TjS1y36ccy384pe6U8JfWKDpSV47pTwl9Yo7oTwl9YoGHKEqIRnGZd5h7rbNe86AC3Xrao7aWGi5xGGOURTA95XpHLl08wan232V4gA6g73DkEkEc2dG1Fx2dtctoYmSzJvITmilPQP3cot9Z15/4UFD2gXMUOUy3u2XdHevfcNYxxqVDEXWwzW6N9MuZ1HjpsO8rQ97HfTIRC7Q5kyZTiJZHZon57c1QQRcnhTLB7NxGIcSMA+E3Y3cZWU53YayuTfMLEhRe2rGxJu0j820/8WK3OP1TdY0+52qOAHVqLAoDmXbuNBZc81++EDuNd9ZZFUGOLNZ47Nq5IOo010iMJipEOIUZRHLIZHywWhd2n3TZ5lIcS3j1QfebLm0vT1uTSajuWK2tu9HrPoWGnYB5rc2uGJ5PoJEbuaPnF1Pem+9zxc2v0lPWePbdmBs6t3SitnRjFMSWLwTkLMAoKs7AxgM1iNSNTwLCy8muScDxEOJCI5eYDNJZSoDAi2XXMSeHk6rCOg2JkJKQKjEWJRHU9K9iVAJHNXiTwHYpSz8lCESUMQp3p0JtpkS3EA8LdXmsNACryKwoZnAkzsFVm30t2VL5QedwGdvXUThv+H2BhxQCRsoeNCtpZbq2GG6Gua/1UoAH7J7TVw7pTwl9YpltKdBu3zLzHXrHB+9n8AHzf4aBkeROF5+knfPrO/S8/m5OdzvBAH4VwXZeGw8kgMTSII4zzlMuVQXFhmuQLDhVh7pTwl9YqKxY3kkqrJGoaJAbjMdTINLOKDykcYxMJSHd6S3O7C30Glx/OlTdRBkbuiEM6MLSnmqQdAO1z21L0BRRRQI3CsMw3QX0R7q3NuFYZhugvoj3UGqcgfs/D+ifztVgqv8AIH7Pw/on87VYKAooooOMuEjY3ZFY9pUE/wAa8fJsPik9hf0pzRQNvk2HxUfsL+lHybD4qP2F/SnNFA2+TYfFR+wv6UfJsPio/YX9Kc1FYra0yOVGFkkW9gyNHa1r3bOVI7NL0Dz5Nh8VH7C/pUdPs2KdjGI03Km0hyLzyP6sacPC9nwrc8TtidkbLhZ1Nytxui1hYlk59tbkA9ovYjj5wu2pFsi4HEBBYA3i/wBXv5STre/E0Ev8mw+KT2F/Sj5Nh8VH7C/pTmigjNonCQJnlWNEuBcoLXPmFRuO2hgWvEDEJQbgGPri55vzeHN1qyEUhQHqHqoK984dmeMg9kdl+FuypeDCQOoZY4ypFwci6j1U4XDqOCqL+QV7AtwoIraWIweHy74RJmJC3QakceA8tMH2ts2ZTGrw3cFdFF7kW8HiP9KshFIEHYPVQVqPlJs0IpeTDg6AnJpm0vxXhc9faK7/AC3s66i8V26I3epuSNObrqp9VT27HYPVS5R2UHKLCRqbqiqe0KAf4V2oooCiiigRuFYZhugvoj3VubcKwzDdBfRHuoNU5A/Z+H9E/narBVf5A/Z+H9E/narBQFFFFAUUUUBRRRQQD8sI1YhxYAtYqwYgKxXvgNspOViF1JA7dKE5aYcqzc+yZL80ffYr1GwtY3uRwPYbTu7HZ5fx7aQRDsHV1dnD1UFdPLzD83KHIY2JIVbCxN8pOYjhra3O4izWcDlhBkL8/LcKOaNWKsbCx/8ATYX8l+GtTW6HYPV/PafXS5BQQeA5aYeaVYUz7xgWAKWGUG2a56uPl0ItfSm8vLyBATIrqoAN7A3DarYDUgrlIt4VjbS9kEY7B/Ovvo3Y7P5/kD1UFen5cQowur5CiOHAB1kF0XLe4uNbnT+Nu+I5YQI5RswItqQoBLC/3mFragk2AKkE3IBmjGOweqgxjsH860FewXLiGS1lcc0u91sEVULm97EnQC1r87yG3r584a4HfCxuLBb66aXvl+8ut7WdTexvU/ux2D1Ubsdg9VBX8Ry7wqSNGS+ZVRm5ugV0zi5vxC62GuoABNONj8qY8Q+QK6v3zRrf1bBT1+UcLjy1MFB2UBBxtrQeqKKKAooooCiiigRuFYZhugvoj3VubcKwzDdBfRHuoLVyW/4jYXD4SGJxKWVdSqqRqSwtdgeBHVUt9LGD8Gb2F+OkooF+ljB+DN7C/HR9LGD8Gb2F+OkooF+ljB+DN7C/HR9LGD8Gb2F+OkooF+ljB+DN7C/HR9LGD8Gb2F+OkooF+ljB+DN7C/HR9LGD8Gb2F+OkooF+ljB+DN7C/HR9LGD8Gb2F+OkooF+ljB+DN7C/HR9LGD8Gb2F+OkooF+ljB+DN7C/HR9LGD8Gb2F+OkooF+ljB+DN7C/HR9LGD8Gb2F+OkooF+ljB+DN7C/HR9LGD8Gb2F+OkooF+ljB+DN7C/HR9LGD8Gb2F+OkooF+ljB+DN7C/HR9LGD8Gb2F+OkooF+ljB+DN7C/HR9LGD8Gb2F+OkooA/8WMH4M3sL8dZ3BilCqL8AOo9nmoooP/Z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22532" name="Picture 4" descr="http://farmhack.net/sites/default/files/Rocket%20Ove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70498" y="1357298"/>
            <a:ext cx="4173468" cy="44291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120</Words>
  <Application>Microsoft Office PowerPoint</Application>
  <PresentationFormat>Προβολή στην οθόνη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Η εστία του Dr Larry Winiarski (1982) -rocket stove-</vt:lpstr>
      <vt:lpstr>Βασική γεωμετρία της εστίας</vt:lpstr>
      <vt:lpstr>Οι δέκα αρχές λειτουργίας της εστίας</vt:lpstr>
      <vt:lpstr>Οι δέκα αρχές λειτουργίας της εστίας</vt:lpstr>
      <vt:lpstr>Οι δέκα αρχές λειτουργίας της εστίας</vt:lpstr>
      <vt:lpstr>εφαρμογές – παραλλαγές - χρήσεις</vt:lpstr>
      <vt:lpstr>εφαρμογές – παραλλαγές - χρήσεις</vt:lpstr>
      <vt:lpstr>εφαρμογές – παραλλαγές - χρήσεις</vt:lpstr>
      <vt:lpstr>εφαρμογές – παραλλαγές - χρήσεις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εστία του Dr Larry Winiarski (1982) -rocket stove-</dc:title>
  <dc:creator>mgedeon</dc:creator>
  <cp:lastModifiedBy>mgedeon</cp:lastModifiedBy>
  <cp:revision>14</cp:revision>
  <dcterms:created xsi:type="dcterms:W3CDTF">2013-03-28T06:20:14Z</dcterms:created>
  <dcterms:modified xsi:type="dcterms:W3CDTF">2013-03-28T08:33:39Z</dcterms:modified>
</cp:coreProperties>
</file>